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256000" cy="128016"/>
          </a:xfrm>
          <a:prstGeom prst="rect">
            <a:avLst/>
          </a:prstGeom>
          <a:solidFill>
            <a:srgbClr val="186B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85800"/>
            <a:ext cx="106070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273536"/>
                </a:solidFill>
                <a:latin typeface="Georgia"/>
              </a:defRPr>
            </a:pPr>
            <a:r>
              <a:t>Reading the evidence accurately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783080"/>
            <a:ext cx="104241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1900">
                <a:solidFill>
                  <a:srgbClr val="273536"/>
                </a:solidFill>
                <a:latin typeface="Aptos"/>
              </a:defRPr>
            </a:pPr>
            <a:r>
              <a:t>Slide 6: The stability graphic is illustrative, not a measured comparative time series. Eliminating drop-offs remains a testable objective.</a:t>
            </a:r>
          </a:p>
          <a:p>
            <a:pPr>
              <a:spcAft>
                <a:spcPts val="1800"/>
              </a:spcAft>
              <a:defRPr sz="1900">
                <a:solidFill>
                  <a:srgbClr val="273536"/>
                </a:solidFill>
                <a:latin typeface="Aptos"/>
              </a:defRPr>
            </a:pPr>
            <a:r>
              <a:t>Slides 8–9: VERIFIED labels require a specific evidence pointer and stated test scope. Universal enforcement across every tool/provider is not established.</a:t>
            </a:r>
          </a:p>
          <a:p>
            <a:pPr>
              <a:spcAft>
                <a:spcPts val="1800"/>
              </a:spcAft>
              <a:defRPr sz="1900">
                <a:solidFill>
                  <a:srgbClr val="273536"/>
                </a:solidFill>
                <a:latin typeface="Aptos"/>
              </a:defRPr>
            </a:pPr>
            <a:r>
              <a:t>Slide 12: “Absolute Data Integrity” and “Complete Transparency” express design goals, not verified universal guarantees.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626364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86B68"/>
                </a:solidFill>
              </a:defRPr>
            </a:pPr>
            <a:r>
              <a:t>PRIVATE GREGORY REVIEW  |  DAVID R. LABADIE, ARCHITECT  |  EVIDENCE QUALIFICATIONS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256000" cy="128016"/>
          </a:xfrm>
          <a:prstGeom prst="rect">
            <a:avLst/>
          </a:prstGeom>
          <a:solidFill>
            <a:srgbClr val="186B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85800"/>
            <a:ext cx="106070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273536"/>
                </a:solidFill>
                <a:latin typeface="Georgia"/>
              </a:defRPr>
            </a:pPr>
            <a:r>
              <a:t>Current boundaries &amp; invitation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783080"/>
            <a:ext cx="104241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1900">
                <a:solidFill>
                  <a:srgbClr val="273536"/>
                </a:solidFill>
                <a:latin typeface="Aptos"/>
              </a:defRPr>
            </a:pPr>
            <a:r>
              <a:t>Human authority remains with architect David R. Labadie. Inbox delivery does not establish worker awareness or execution; manual activation may still be required.</a:t>
            </a:r>
          </a:p>
          <a:p>
            <a:pPr>
              <a:spcAft>
                <a:spcPts val="1800"/>
              </a:spcAft>
              <a:defRPr sz="1900">
                <a:solidFill>
                  <a:srgbClr val="273536"/>
                </a:solidFill>
                <a:latin typeface="Aptos"/>
              </a:defRPr>
            </a:pPr>
            <a:r>
              <a:t>Full autonomous cross-chat waking, universal integrity, cross-provider live synchronization, and commercial-scale deployment are not claimed as verified.</a:t>
            </a:r>
          </a:p>
          <a:p>
            <a:pPr>
              <a:spcAft>
                <a:spcPts val="1800"/>
              </a:spcAft>
              <a:defRPr sz="1900">
                <a:solidFill>
                  <a:srgbClr val="273536"/>
                </a:solidFill>
                <a:latin typeface="Aptos"/>
              </a:defRPr>
            </a:pPr>
            <a:r>
              <a:t>The core presentation can be reused. Gregory receives a private invitation; Kickstarter would receive separately approved campaign goals, funding details and invitation graphics.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6263640"/>
            <a:ext cx="103327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86B68"/>
                </a:solidFill>
              </a:defRPr>
            </a:pPr>
            <a:r>
              <a:t>PRIVATE GREGORY REVIEW  |  DAVID R. LABADIE, ARCHITECT  |  EVIDENCE QUALIFICATIONS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